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Lst>
  <p:sldIdLst>
    <p:sldId id="256" r:id="rId2"/>
    <p:sldId id="259" r:id="rId3"/>
    <p:sldId id="260" r:id="rId4"/>
    <p:sldId id="257" r:id="rId5"/>
    <p:sldId id="263" r:id="rId6"/>
    <p:sldId id="258" r:id="rId7"/>
    <p:sldId id="264" r:id="rId8"/>
    <p:sldId id="265" r:id="rId9"/>
    <p:sldId id="266" r:id="rId10"/>
    <p:sldId id="267" r:id="rId11"/>
    <p:sldId id="262" r:id="rId12"/>
    <p:sldId id="261"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4C1DAC6-C1C3-4C75-9645-BBF985A837E1}" type="datetimeFigureOut">
              <a:rPr lang="en-US" smtClean="0"/>
              <a:t>11/28/2022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B3C744-5BFF-4103-B26E-4F7EC91F6F24}" type="slidenum">
              <a:rPr lang="en-US" smtClean="0"/>
              <a:t>‹#›</a:t>
            </a:fld>
            <a:endParaRPr lang="en-US"/>
          </a:p>
        </p:txBody>
      </p:sp>
    </p:spTree>
    <p:extLst>
      <p:ext uri="{BB962C8B-B14F-4D97-AF65-F5344CB8AC3E}">
        <p14:creationId xmlns:p14="http://schemas.microsoft.com/office/powerpoint/2010/main" val="56908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C1DAC6-C1C3-4C75-9645-BBF985A837E1}" type="datetimeFigureOut">
              <a:rPr lang="en-US" smtClean="0"/>
              <a:t>11/28/2022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B3C744-5BFF-4103-B26E-4F7EC91F6F24}" type="slidenum">
              <a:rPr lang="en-US" smtClean="0"/>
              <a:t>‹#›</a:t>
            </a:fld>
            <a:endParaRPr lang="en-US"/>
          </a:p>
        </p:txBody>
      </p:sp>
    </p:spTree>
    <p:extLst>
      <p:ext uri="{BB962C8B-B14F-4D97-AF65-F5344CB8AC3E}">
        <p14:creationId xmlns:p14="http://schemas.microsoft.com/office/powerpoint/2010/main" val="1516687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C1DAC6-C1C3-4C75-9645-BBF985A837E1}" type="datetimeFigureOut">
              <a:rPr lang="en-US" smtClean="0"/>
              <a:t>11/28/2022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B3C744-5BFF-4103-B26E-4F7EC91F6F24}"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0933779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C1DAC6-C1C3-4C75-9645-BBF985A837E1}" type="datetimeFigureOut">
              <a:rPr lang="en-US" smtClean="0"/>
              <a:t>11/28/2022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B3C744-5BFF-4103-B26E-4F7EC91F6F24}" type="slidenum">
              <a:rPr lang="en-US" smtClean="0"/>
              <a:t>‹#›</a:t>
            </a:fld>
            <a:endParaRPr lang="en-US"/>
          </a:p>
        </p:txBody>
      </p:sp>
    </p:spTree>
    <p:extLst>
      <p:ext uri="{BB962C8B-B14F-4D97-AF65-F5344CB8AC3E}">
        <p14:creationId xmlns:p14="http://schemas.microsoft.com/office/powerpoint/2010/main" val="41121681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C1DAC6-C1C3-4C75-9645-BBF985A837E1}" type="datetimeFigureOut">
              <a:rPr lang="en-US" smtClean="0"/>
              <a:t>11/28/2022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B3C744-5BFF-4103-B26E-4F7EC91F6F2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209020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C1DAC6-C1C3-4C75-9645-BBF985A837E1}" type="datetimeFigureOut">
              <a:rPr lang="en-US" smtClean="0"/>
              <a:t>11/28/2022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B3C744-5BFF-4103-B26E-4F7EC91F6F24}" type="slidenum">
              <a:rPr lang="en-US" smtClean="0"/>
              <a:t>‹#›</a:t>
            </a:fld>
            <a:endParaRPr lang="en-US"/>
          </a:p>
        </p:txBody>
      </p:sp>
    </p:spTree>
    <p:extLst>
      <p:ext uri="{BB962C8B-B14F-4D97-AF65-F5344CB8AC3E}">
        <p14:creationId xmlns:p14="http://schemas.microsoft.com/office/powerpoint/2010/main" val="35052066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C1DAC6-C1C3-4C75-9645-BBF985A837E1}" type="datetimeFigureOut">
              <a:rPr lang="en-US" smtClean="0"/>
              <a:t>11/28/2022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B3C744-5BFF-4103-B26E-4F7EC91F6F24}" type="slidenum">
              <a:rPr lang="en-US" smtClean="0"/>
              <a:t>‹#›</a:t>
            </a:fld>
            <a:endParaRPr lang="en-US"/>
          </a:p>
        </p:txBody>
      </p:sp>
    </p:spTree>
    <p:extLst>
      <p:ext uri="{BB962C8B-B14F-4D97-AF65-F5344CB8AC3E}">
        <p14:creationId xmlns:p14="http://schemas.microsoft.com/office/powerpoint/2010/main" val="25740027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C1DAC6-C1C3-4C75-9645-BBF985A837E1}" type="datetimeFigureOut">
              <a:rPr lang="en-US" smtClean="0"/>
              <a:t>11/28/2022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B3C744-5BFF-4103-B26E-4F7EC91F6F24}" type="slidenum">
              <a:rPr lang="en-US" smtClean="0"/>
              <a:t>‹#›</a:t>
            </a:fld>
            <a:endParaRPr lang="en-US"/>
          </a:p>
        </p:txBody>
      </p:sp>
    </p:spTree>
    <p:extLst>
      <p:ext uri="{BB962C8B-B14F-4D97-AF65-F5344CB8AC3E}">
        <p14:creationId xmlns:p14="http://schemas.microsoft.com/office/powerpoint/2010/main" val="4892072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C1DAC6-C1C3-4C75-9645-BBF985A837E1}" type="datetimeFigureOut">
              <a:rPr lang="en-US" smtClean="0"/>
              <a:t>11/28/2022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B3C744-5BFF-4103-B26E-4F7EC91F6F24}" type="slidenum">
              <a:rPr lang="en-US" smtClean="0"/>
              <a:t>‹#›</a:t>
            </a:fld>
            <a:endParaRPr lang="en-US"/>
          </a:p>
        </p:txBody>
      </p:sp>
    </p:spTree>
    <p:extLst>
      <p:ext uri="{BB962C8B-B14F-4D97-AF65-F5344CB8AC3E}">
        <p14:creationId xmlns:p14="http://schemas.microsoft.com/office/powerpoint/2010/main" val="2779027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C1DAC6-C1C3-4C75-9645-BBF985A837E1}" type="datetimeFigureOut">
              <a:rPr lang="en-US" smtClean="0"/>
              <a:t>11/28/2022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B3C744-5BFF-4103-B26E-4F7EC91F6F24}" type="slidenum">
              <a:rPr lang="en-US" smtClean="0"/>
              <a:t>‹#›</a:t>
            </a:fld>
            <a:endParaRPr lang="en-US"/>
          </a:p>
        </p:txBody>
      </p:sp>
    </p:spTree>
    <p:extLst>
      <p:ext uri="{BB962C8B-B14F-4D97-AF65-F5344CB8AC3E}">
        <p14:creationId xmlns:p14="http://schemas.microsoft.com/office/powerpoint/2010/main" val="3569324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C1DAC6-C1C3-4C75-9645-BBF985A837E1}" type="datetimeFigureOut">
              <a:rPr lang="en-US" smtClean="0"/>
              <a:t>11/28/2022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B3C744-5BFF-4103-B26E-4F7EC91F6F24}" type="slidenum">
              <a:rPr lang="en-US" smtClean="0"/>
              <a:t>‹#›</a:t>
            </a:fld>
            <a:endParaRPr lang="en-US"/>
          </a:p>
        </p:txBody>
      </p:sp>
    </p:spTree>
    <p:extLst>
      <p:ext uri="{BB962C8B-B14F-4D97-AF65-F5344CB8AC3E}">
        <p14:creationId xmlns:p14="http://schemas.microsoft.com/office/powerpoint/2010/main" val="2443864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4C1DAC6-C1C3-4C75-9645-BBF985A837E1}" type="datetimeFigureOut">
              <a:rPr lang="en-US" smtClean="0"/>
              <a:t>11/28/2022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B3C744-5BFF-4103-B26E-4F7EC91F6F24}" type="slidenum">
              <a:rPr lang="en-US" smtClean="0"/>
              <a:t>‹#›</a:t>
            </a:fld>
            <a:endParaRPr lang="en-US"/>
          </a:p>
        </p:txBody>
      </p:sp>
    </p:spTree>
    <p:extLst>
      <p:ext uri="{BB962C8B-B14F-4D97-AF65-F5344CB8AC3E}">
        <p14:creationId xmlns:p14="http://schemas.microsoft.com/office/powerpoint/2010/main" val="316728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4C1DAC6-C1C3-4C75-9645-BBF985A837E1}" type="datetimeFigureOut">
              <a:rPr lang="en-US" smtClean="0"/>
              <a:t>11/28/2022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B3C744-5BFF-4103-B26E-4F7EC91F6F24}" type="slidenum">
              <a:rPr lang="en-US" smtClean="0"/>
              <a:t>‹#›</a:t>
            </a:fld>
            <a:endParaRPr lang="en-US"/>
          </a:p>
        </p:txBody>
      </p:sp>
    </p:spTree>
    <p:extLst>
      <p:ext uri="{BB962C8B-B14F-4D97-AF65-F5344CB8AC3E}">
        <p14:creationId xmlns:p14="http://schemas.microsoft.com/office/powerpoint/2010/main" val="2663810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4C1DAC6-C1C3-4C75-9645-BBF985A837E1}" type="datetimeFigureOut">
              <a:rPr lang="en-US" smtClean="0"/>
              <a:t>11/28/2022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B3C744-5BFF-4103-B26E-4F7EC91F6F24}" type="slidenum">
              <a:rPr lang="en-US" smtClean="0"/>
              <a:t>‹#›</a:t>
            </a:fld>
            <a:endParaRPr lang="en-US"/>
          </a:p>
        </p:txBody>
      </p:sp>
    </p:spTree>
    <p:extLst>
      <p:ext uri="{BB962C8B-B14F-4D97-AF65-F5344CB8AC3E}">
        <p14:creationId xmlns:p14="http://schemas.microsoft.com/office/powerpoint/2010/main" val="385161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C1DAC6-C1C3-4C75-9645-BBF985A837E1}" type="datetimeFigureOut">
              <a:rPr lang="en-US" smtClean="0"/>
              <a:t>11/28/2022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B3C744-5BFF-4103-B26E-4F7EC91F6F24}" type="slidenum">
              <a:rPr lang="en-US" smtClean="0"/>
              <a:t>‹#›</a:t>
            </a:fld>
            <a:endParaRPr lang="en-US"/>
          </a:p>
        </p:txBody>
      </p:sp>
    </p:spTree>
    <p:extLst>
      <p:ext uri="{BB962C8B-B14F-4D97-AF65-F5344CB8AC3E}">
        <p14:creationId xmlns:p14="http://schemas.microsoft.com/office/powerpoint/2010/main" val="2697776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4C1DAC6-C1C3-4C75-9645-BBF985A837E1}" type="datetimeFigureOut">
              <a:rPr lang="en-US" smtClean="0"/>
              <a:t>11/28/2022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B3C744-5BFF-4103-B26E-4F7EC91F6F24}" type="slidenum">
              <a:rPr lang="en-US" smtClean="0"/>
              <a:t>‹#›</a:t>
            </a:fld>
            <a:endParaRPr lang="en-US"/>
          </a:p>
        </p:txBody>
      </p:sp>
    </p:spTree>
    <p:extLst>
      <p:ext uri="{BB962C8B-B14F-4D97-AF65-F5344CB8AC3E}">
        <p14:creationId xmlns:p14="http://schemas.microsoft.com/office/powerpoint/2010/main" val="26579772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4C1DAC6-C1C3-4C75-9645-BBF985A837E1}" type="datetimeFigureOut">
              <a:rPr lang="en-US" smtClean="0"/>
              <a:t>11/28/2022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B3C744-5BFF-4103-B26E-4F7EC91F6F24}" type="slidenum">
              <a:rPr lang="en-US" smtClean="0"/>
              <a:t>‹#›</a:t>
            </a:fld>
            <a:endParaRPr lang="en-US"/>
          </a:p>
        </p:txBody>
      </p:sp>
    </p:spTree>
    <p:extLst>
      <p:ext uri="{BB962C8B-B14F-4D97-AF65-F5344CB8AC3E}">
        <p14:creationId xmlns:p14="http://schemas.microsoft.com/office/powerpoint/2010/main" val="1662468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4C1DAC6-C1C3-4C75-9645-BBF985A837E1}" type="datetimeFigureOut">
              <a:rPr lang="en-US" smtClean="0"/>
              <a:t>11/28/2022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9B3C744-5BFF-4103-B26E-4F7EC91F6F24}" type="slidenum">
              <a:rPr lang="en-US" smtClean="0"/>
              <a:t>‹#›</a:t>
            </a:fld>
            <a:endParaRPr lang="en-US"/>
          </a:p>
        </p:txBody>
      </p:sp>
    </p:spTree>
    <p:extLst>
      <p:ext uri="{BB962C8B-B14F-4D97-AF65-F5344CB8AC3E}">
        <p14:creationId xmlns:p14="http://schemas.microsoft.com/office/powerpoint/2010/main" val="1904307966"/>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 id="2147483703" r:id="rId12"/>
    <p:sldLayoutId id="2147483704" r:id="rId13"/>
    <p:sldLayoutId id="2147483705" r:id="rId14"/>
    <p:sldLayoutId id="2147483706" r:id="rId15"/>
    <p:sldLayoutId id="2147483707" r:id="rId16"/>
    <p:sldLayoutId id="2147483708"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7.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C6292-8BF7-3A9B-1D45-1048A642F637}"/>
              </a:ext>
            </a:extLst>
          </p:cNvPr>
          <p:cNvSpPr>
            <a:spLocks noGrp="1"/>
          </p:cNvSpPr>
          <p:nvPr>
            <p:ph type="ctrTitle"/>
          </p:nvPr>
        </p:nvSpPr>
        <p:spPr/>
        <p:txBody>
          <a:bodyPr/>
          <a:lstStyle/>
          <a:p>
            <a:r>
              <a:rPr lang="en-US" dirty="0"/>
              <a:t>Water Contract Research Committee Results</a:t>
            </a:r>
          </a:p>
        </p:txBody>
      </p:sp>
      <p:sp>
        <p:nvSpPr>
          <p:cNvPr id="3" name="Subtitle 2">
            <a:extLst>
              <a:ext uri="{FF2B5EF4-FFF2-40B4-BE49-F238E27FC236}">
                <a16:creationId xmlns:a16="http://schemas.microsoft.com/office/drawing/2014/main" id="{50EB11FE-181C-6B8B-59C4-F4D0F23697A7}"/>
              </a:ext>
            </a:extLst>
          </p:cNvPr>
          <p:cNvSpPr>
            <a:spLocks noGrp="1"/>
          </p:cNvSpPr>
          <p:nvPr>
            <p:ph type="subTitle" idx="1"/>
          </p:nvPr>
        </p:nvSpPr>
        <p:spPr/>
        <p:txBody>
          <a:bodyPr/>
          <a:lstStyle/>
          <a:p>
            <a:r>
              <a:rPr lang="en-US" dirty="0"/>
              <a:t>Nathan Davis, Presenting</a:t>
            </a:r>
          </a:p>
        </p:txBody>
      </p:sp>
    </p:spTree>
    <p:extLst>
      <p:ext uri="{BB962C8B-B14F-4D97-AF65-F5344CB8AC3E}">
        <p14:creationId xmlns:p14="http://schemas.microsoft.com/office/powerpoint/2010/main" val="35523094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B1FAA-3F7A-EA97-C1FE-8918641CE930}"/>
              </a:ext>
            </a:extLst>
          </p:cNvPr>
          <p:cNvSpPr>
            <a:spLocks noGrp="1"/>
          </p:cNvSpPr>
          <p:nvPr>
            <p:ph type="title"/>
          </p:nvPr>
        </p:nvSpPr>
        <p:spPr/>
        <p:txBody>
          <a:bodyPr/>
          <a:lstStyle/>
          <a:p>
            <a:r>
              <a:rPr lang="en-US" dirty="0"/>
              <a:t>1974 Agreement’s “Tap Limit”</a:t>
            </a:r>
          </a:p>
        </p:txBody>
      </p:sp>
      <p:sp>
        <p:nvSpPr>
          <p:cNvPr id="3" name="Content Placeholder 2">
            <a:extLst>
              <a:ext uri="{FF2B5EF4-FFF2-40B4-BE49-F238E27FC236}">
                <a16:creationId xmlns:a16="http://schemas.microsoft.com/office/drawing/2014/main" id="{9F476F7F-AC0B-0966-B4A6-0DEDA2CEE05E}"/>
              </a:ext>
            </a:extLst>
          </p:cNvPr>
          <p:cNvSpPr>
            <a:spLocks noGrp="1"/>
          </p:cNvSpPr>
          <p:nvPr>
            <p:ph sz="quarter" idx="13"/>
          </p:nvPr>
        </p:nvSpPr>
        <p:spPr>
          <a:xfrm>
            <a:off x="677334" y="5307273"/>
            <a:ext cx="10363826" cy="1410768"/>
          </a:xfrm>
        </p:spPr>
        <p:txBody>
          <a:bodyPr>
            <a:normAutofit lnSpcReduction="10000"/>
          </a:bodyPr>
          <a:lstStyle/>
          <a:p>
            <a:r>
              <a:rPr lang="en-US" dirty="0"/>
              <a:t>This section of the 1974 Water Agreement appears at first glance to establish a set limit to how many taps GMWSD could use. Upon closer reading, this language appears to be describing the technical capabilities of the transmission facility at the time rather than establishing a legal cap on tap allowanced for the district. This interpretation would resolve the contradiction with the “full development” language in the 1995 Master Meter contract.</a:t>
            </a:r>
          </a:p>
        </p:txBody>
      </p:sp>
      <p:pic>
        <p:nvPicPr>
          <p:cNvPr id="5" name="Picture 4">
            <a:extLst>
              <a:ext uri="{FF2B5EF4-FFF2-40B4-BE49-F238E27FC236}">
                <a16:creationId xmlns:a16="http://schemas.microsoft.com/office/drawing/2014/main" id="{84D270C3-ECB4-718D-9B39-2A11E9F072E1}"/>
              </a:ext>
            </a:extLst>
          </p:cNvPr>
          <p:cNvPicPr>
            <a:picLocks noChangeAspect="1"/>
          </p:cNvPicPr>
          <p:nvPr/>
        </p:nvPicPr>
        <p:blipFill>
          <a:blip r:embed="rId2"/>
          <a:stretch>
            <a:fillRect/>
          </a:stretch>
        </p:blipFill>
        <p:spPr>
          <a:xfrm>
            <a:off x="3777050" y="1386860"/>
            <a:ext cx="4172631" cy="3619736"/>
          </a:xfrm>
          <a:prstGeom prst="rect">
            <a:avLst/>
          </a:prstGeom>
        </p:spPr>
      </p:pic>
    </p:spTree>
    <p:extLst>
      <p:ext uri="{BB962C8B-B14F-4D97-AF65-F5344CB8AC3E}">
        <p14:creationId xmlns:p14="http://schemas.microsoft.com/office/powerpoint/2010/main" val="5889357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E1F28-9C7B-57F1-D894-318D7EC852B8}"/>
              </a:ext>
            </a:extLst>
          </p:cNvPr>
          <p:cNvSpPr>
            <a:spLocks noGrp="1"/>
          </p:cNvSpPr>
          <p:nvPr>
            <p:ph type="title"/>
          </p:nvPr>
        </p:nvSpPr>
        <p:spPr/>
        <p:txBody>
          <a:bodyPr/>
          <a:lstStyle/>
          <a:p>
            <a:r>
              <a:rPr lang="en-US" dirty="0"/>
              <a:t>Drought Rules</a:t>
            </a:r>
          </a:p>
        </p:txBody>
      </p:sp>
      <p:sp>
        <p:nvSpPr>
          <p:cNvPr id="3" name="Content Placeholder 2">
            <a:extLst>
              <a:ext uri="{FF2B5EF4-FFF2-40B4-BE49-F238E27FC236}">
                <a16:creationId xmlns:a16="http://schemas.microsoft.com/office/drawing/2014/main" id="{BA3AC7D4-5B9A-0E13-9E65-AAFB65C64853}"/>
              </a:ext>
            </a:extLst>
          </p:cNvPr>
          <p:cNvSpPr>
            <a:spLocks noGrp="1"/>
          </p:cNvSpPr>
          <p:nvPr>
            <p:ph sz="quarter" idx="13"/>
          </p:nvPr>
        </p:nvSpPr>
        <p:spPr>
          <a:xfrm>
            <a:off x="913774" y="2367093"/>
            <a:ext cx="10133671" cy="1061908"/>
          </a:xfrm>
        </p:spPr>
        <p:txBody>
          <a:bodyPr/>
          <a:lstStyle/>
          <a:p>
            <a:r>
              <a:rPr lang="en-US" dirty="0"/>
              <a:t>The Operating Rules define four “Stages” of drought countermeasures, which apply to everyone in their integrated system equally (for now).</a:t>
            </a:r>
          </a:p>
        </p:txBody>
      </p:sp>
      <p:pic>
        <p:nvPicPr>
          <p:cNvPr id="7" name="Picture 6">
            <a:extLst>
              <a:ext uri="{FF2B5EF4-FFF2-40B4-BE49-F238E27FC236}">
                <a16:creationId xmlns:a16="http://schemas.microsoft.com/office/drawing/2014/main" id="{2C70153F-7DBC-8D58-B790-EB0BBEF4CCD1}"/>
              </a:ext>
            </a:extLst>
          </p:cNvPr>
          <p:cNvPicPr>
            <a:picLocks noChangeAspect="1"/>
          </p:cNvPicPr>
          <p:nvPr/>
        </p:nvPicPr>
        <p:blipFill>
          <a:blip r:embed="rId2"/>
          <a:stretch>
            <a:fillRect/>
          </a:stretch>
        </p:blipFill>
        <p:spPr>
          <a:xfrm>
            <a:off x="1144555" y="3141586"/>
            <a:ext cx="5741923" cy="1448216"/>
          </a:xfrm>
          <a:prstGeom prst="rect">
            <a:avLst/>
          </a:prstGeom>
        </p:spPr>
      </p:pic>
      <p:sp>
        <p:nvSpPr>
          <p:cNvPr id="8" name="Content Placeholder 2">
            <a:extLst>
              <a:ext uri="{FF2B5EF4-FFF2-40B4-BE49-F238E27FC236}">
                <a16:creationId xmlns:a16="http://schemas.microsoft.com/office/drawing/2014/main" id="{4D83BC1D-2482-4084-35F4-5F1E1EC365D5}"/>
              </a:ext>
            </a:extLst>
          </p:cNvPr>
          <p:cNvSpPr txBox="1">
            <a:spLocks/>
          </p:cNvSpPr>
          <p:nvPr/>
        </p:nvSpPr>
        <p:spPr>
          <a:xfrm>
            <a:off x="913773" y="4712186"/>
            <a:ext cx="10133671" cy="1722169"/>
          </a:xfrm>
          <a:prstGeom prst="rect">
            <a:avLst/>
          </a:prstGeom>
        </p:spPr>
        <p:txBody>
          <a:bodyPr vert="horz" lIns="91440" tIns="45720" rIns="91440" bIns="45720" rtlCol="0">
            <a:normAutofit fontScale="92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dirty="0"/>
              <a:t>Denver has not yet defined the specific measures that will be taken in a Stage 3 Drought. It seems probable that we would need to reach that point before Denver would consider rule changes that would allow them to treat distributors differently than they treat Denver in terms of water use restrictions.</a:t>
            </a:r>
          </a:p>
          <a:p>
            <a:r>
              <a:rPr lang="en-US" dirty="0"/>
              <a:t>Put another way, Denver and its distributors all appear to be in the same boat in terms of possible future water restrictions. Barring a policy change, Denver can’t limit GMWSD without also limiting Denver.</a:t>
            </a:r>
          </a:p>
        </p:txBody>
      </p:sp>
    </p:spTree>
    <p:extLst>
      <p:ext uri="{BB962C8B-B14F-4D97-AF65-F5344CB8AC3E}">
        <p14:creationId xmlns:p14="http://schemas.microsoft.com/office/powerpoint/2010/main" val="7564540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40C9B-FF90-CD89-033F-919D660AF165}"/>
              </a:ext>
            </a:extLst>
          </p:cNvPr>
          <p:cNvSpPr>
            <a:spLocks noGrp="1"/>
          </p:cNvSpPr>
          <p:nvPr>
            <p:ph type="title"/>
          </p:nvPr>
        </p:nvSpPr>
        <p:spPr>
          <a:xfrm>
            <a:off x="677333" y="609600"/>
            <a:ext cx="8503989" cy="1320800"/>
          </a:xfrm>
        </p:spPr>
        <p:txBody>
          <a:bodyPr/>
          <a:lstStyle/>
          <a:p>
            <a:r>
              <a:rPr lang="en-US" dirty="0"/>
              <a:t>What About Denver’s Projections of “Full Development”?</a:t>
            </a:r>
          </a:p>
        </p:txBody>
      </p:sp>
      <p:sp>
        <p:nvSpPr>
          <p:cNvPr id="3" name="Content Placeholder 2">
            <a:extLst>
              <a:ext uri="{FF2B5EF4-FFF2-40B4-BE49-F238E27FC236}">
                <a16:creationId xmlns:a16="http://schemas.microsoft.com/office/drawing/2014/main" id="{3EF09380-7192-7F60-BCDE-EBE0E40EC0C9}"/>
              </a:ext>
            </a:extLst>
          </p:cNvPr>
          <p:cNvSpPr>
            <a:spLocks noGrp="1"/>
          </p:cNvSpPr>
          <p:nvPr>
            <p:ph sz="quarter" idx="13"/>
          </p:nvPr>
        </p:nvSpPr>
        <p:spPr/>
        <p:txBody>
          <a:bodyPr/>
          <a:lstStyle/>
          <a:p>
            <a:r>
              <a:rPr lang="en-US" dirty="0"/>
              <a:t>Per our 1995 Master Meter contract, Denver’s agreement to provide us with water appears to be legally premised on the accuracy of the engineering projections that they made at the time.</a:t>
            </a:r>
          </a:p>
          <a:p>
            <a:r>
              <a:rPr lang="en-US" dirty="0"/>
              <a:t>We now know that these engineering projections would have likely been separate from the legal meaning of “adequate for Denver”.</a:t>
            </a:r>
          </a:p>
          <a:p>
            <a:r>
              <a:rPr lang="en-US" dirty="0"/>
              <a:t>There is no clear reference in our MM contract to any specific engineering study that Denver’s projections were based on. With further research, we may be able to infer more about what Denver’s engineers might have been thinking at the time, but that would constitute a separate research project.</a:t>
            </a:r>
          </a:p>
        </p:txBody>
      </p:sp>
    </p:spTree>
    <p:extLst>
      <p:ext uri="{BB962C8B-B14F-4D97-AF65-F5344CB8AC3E}">
        <p14:creationId xmlns:p14="http://schemas.microsoft.com/office/powerpoint/2010/main" val="42875190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E65CC9-881F-6B49-0FCC-0FC110509489}"/>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473D054F-F99F-0CB0-B8F3-287A9D13C96E}"/>
              </a:ext>
            </a:extLst>
          </p:cNvPr>
          <p:cNvSpPr>
            <a:spLocks noGrp="1"/>
          </p:cNvSpPr>
          <p:nvPr>
            <p:ph sz="quarter" idx="13"/>
          </p:nvPr>
        </p:nvSpPr>
        <p:spPr>
          <a:xfrm>
            <a:off x="913774" y="2367092"/>
            <a:ext cx="10363826" cy="3881308"/>
          </a:xfrm>
        </p:spPr>
        <p:txBody>
          <a:bodyPr>
            <a:normAutofit lnSpcReduction="10000"/>
          </a:bodyPr>
          <a:lstStyle/>
          <a:p>
            <a:r>
              <a:rPr lang="en-US" dirty="0"/>
              <a:t>GMWSD does not appear to have a worse contract than other nearby Master Meter districts.</a:t>
            </a:r>
          </a:p>
          <a:p>
            <a:r>
              <a:rPr lang="en-US" dirty="0"/>
              <a:t>The “Adequate water” language that shows up in our documents appears to reference a specific </a:t>
            </a:r>
            <a:r>
              <a:rPr lang="en-US" u="sng" dirty="0"/>
              <a:t>legal</a:t>
            </a:r>
            <a:r>
              <a:rPr lang="en-US" dirty="0"/>
              <a:t> definition based in Denver and Colorado statute that is difficult but possible to quantify.</a:t>
            </a:r>
          </a:p>
          <a:p>
            <a:r>
              <a:rPr lang="en-US" dirty="0"/>
              <a:t>The apparent tap limit in the 1974 Agreement seems to actually be more of a technical evaluation of the capacity of the facilities available at the time.</a:t>
            </a:r>
          </a:p>
          <a:p>
            <a:r>
              <a:rPr lang="en-US" dirty="0"/>
              <a:t>Under the current Operating Rules, Denver can’t impose water restrictions on distributors that aren’t also imposed on Denver. This could change in the future, but probably not before Denver defines what “Stage 3” drought restrictions look like.</a:t>
            </a:r>
          </a:p>
          <a:p>
            <a:r>
              <a:rPr lang="en-US" dirty="0"/>
              <a:t>It remains unclear what Denver’s 1995 engineering projections supporting “full development” were based on. Further research into the historical supply/demand for the system’s water may provide some insight on this, but that project would need more time and a separate PowerPoint presentation.</a:t>
            </a:r>
          </a:p>
        </p:txBody>
      </p:sp>
    </p:spTree>
    <p:extLst>
      <p:ext uri="{BB962C8B-B14F-4D97-AF65-F5344CB8AC3E}">
        <p14:creationId xmlns:p14="http://schemas.microsoft.com/office/powerpoint/2010/main" val="30909802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A6D9F-A8CC-29A3-6EE1-EADF00D379E5}"/>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235E2113-756B-592C-7896-0DB84682BE95}"/>
              </a:ext>
            </a:extLst>
          </p:cNvPr>
          <p:cNvSpPr>
            <a:spLocks noGrp="1"/>
          </p:cNvSpPr>
          <p:nvPr>
            <p:ph sz="quarter" idx="13"/>
          </p:nvPr>
        </p:nvSpPr>
        <p:spPr/>
        <p:txBody>
          <a:bodyPr/>
          <a:lstStyle/>
          <a:p>
            <a:r>
              <a:rPr lang="en-US" dirty="0"/>
              <a:t>Confirm the committee’s findings with a legal expert.</a:t>
            </a:r>
          </a:p>
          <a:p>
            <a:r>
              <a:rPr lang="en-US" dirty="0"/>
              <a:t>Decide if it’s worthwhile to investigate whether the current and future supply/demand for water is still in line with the “full development” projections Denver made in the 90s.</a:t>
            </a:r>
          </a:p>
          <a:p>
            <a:r>
              <a:rPr lang="en-US" dirty="0"/>
              <a:t>Communicate the committee’s findings to other Master Meter districts.</a:t>
            </a:r>
          </a:p>
        </p:txBody>
      </p:sp>
    </p:spTree>
    <p:extLst>
      <p:ext uri="{BB962C8B-B14F-4D97-AF65-F5344CB8AC3E}">
        <p14:creationId xmlns:p14="http://schemas.microsoft.com/office/powerpoint/2010/main" val="3569701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1FA2D-9534-8B50-B376-C24CC7988213}"/>
              </a:ext>
            </a:extLst>
          </p:cNvPr>
          <p:cNvSpPr>
            <a:spLocks noGrp="1"/>
          </p:cNvSpPr>
          <p:nvPr>
            <p:ph type="title"/>
          </p:nvPr>
        </p:nvSpPr>
        <p:spPr/>
        <p:txBody>
          <a:bodyPr/>
          <a:lstStyle/>
          <a:p>
            <a:r>
              <a:rPr lang="en-US" dirty="0"/>
              <a:t>Why This Committee Was Formed</a:t>
            </a:r>
          </a:p>
        </p:txBody>
      </p:sp>
      <p:sp>
        <p:nvSpPr>
          <p:cNvPr id="3" name="Content Placeholder 2">
            <a:extLst>
              <a:ext uri="{FF2B5EF4-FFF2-40B4-BE49-F238E27FC236}">
                <a16:creationId xmlns:a16="http://schemas.microsoft.com/office/drawing/2014/main" id="{C59311F5-98A7-986E-5D67-7EFAB2294F0E}"/>
              </a:ext>
            </a:extLst>
          </p:cNvPr>
          <p:cNvSpPr>
            <a:spLocks noGrp="1"/>
          </p:cNvSpPr>
          <p:nvPr>
            <p:ph sz="quarter" idx="13"/>
          </p:nvPr>
        </p:nvSpPr>
        <p:spPr/>
        <p:txBody>
          <a:bodyPr/>
          <a:lstStyle/>
          <a:p>
            <a:r>
              <a:rPr lang="en-US" dirty="0"/>
              <a:t>GMWSD must follow rules that are scattered throughout many documents, many of which were written long before any current board members were in their positions.</a:t>
            </a:r>
          </a:p>
          <a:p>
            <a:r>
              <a:rPr lang="en-US" dirty="0"/>
              <a:t>There are a few ambiguous areas in these documents which several board members have been seeking clarification on for some time now.</a:t>
            </a:r>
          </a:p>
          <a:p>
            <a:r>
              <a:rPr lang="en-US" dirty="0"/>
              <a:t>A full legal review of all these documents would be too costly, but a targeted review of key areas identified by the committee may be more reasonable.</a:t>
            </a:r>
          </a:p>
        </p:txBody>
      </p:sp>
    </p:spTree>
    <p:extLst>
      <p:ext uri="{BB962C8B-B14F-4D97-AF65-F5344CB8AC3E}">
        <p14:creationId xmlns:p14="http://schemas.microsoft.com/office/powerpoint/2010/main" val="1649066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EE289-29FD-5460-A716-7E86C2EDF1C6}"/>
              </a:ext>
            </a:extLst>
          </p:cNvPr>
          <p:cNvSpPr>
            <a:spLocks noGrp="1"/>
          </p:cNvSpPr>
          <p:nvPr>
            <p:ph type="title"/>
          </p:nvPr>
        </p:nvSpPr>
        <p:spPr/>
        <p:txBody>
          <a:bodyPr/>
          <a:lstStyle/>
          <a:p>
            <a:r>
              <a:rPr lang="en-US" dirty="0"/>
              <a:t>Relevant Documents</a:t>
            </a:r>
          </a:p>
        </p:txBody>
      </p:sp>
      <p:sp>
        <p:nvSpPr>
          <p:cNvPr id="3" name="Content Placeholder 2">
            <a:extLst>
              <a:ext uri="{FF2B5EF4-FFF2-40B4-BE49-F238E27FC236}">
                <a16:creationId xmlns:a16="http://schemas.microsoft.com/office/drawing/2014/main" id="{A16A7960-27CB-AB59-BDD3-2422EC6B5DDD}"/>
              </a:ext>
            </a:extLst>
          </p:cNvPr>
          <p:cNvSpPr>
            <a:spLocks noGrp="1"/>
          </p:cNvSpPr>
          <p:nvPr>
            <p:ph sz="quarter" idx="13"/>
          </p:nvPr>
        </p:nvSpPr>
        <p:spPr/>
        <p:txBody>
          <a:bodyPr/>
          <a:lstStyle/>
          <a:p>
            <a:r>
              <a:rPr lang="en-US" dirty="0"/>
              <a:t>1995 Master Meter Water Service Agreement</a:t>
            </a:r>
          </a:p>
          <a:p>
            <a:r>
              <a:rPr lang="en-US" dirty="0"/>
              <a:t>1974 Denver Water Agreement </a:t>
            </a:r>
          </a:p>
          <a:p>
            <a:r>
              <a:rPr lang="en-US" dirty="0"/>
              <a:t>2007 Denver Water Operating Rules</a:t>
            </a:r>
          </a:p>
          <a:p>
            <a:r>
              <a:rPr lang="en-US" dirty="0"/>
              <a:t>City of Denver Charter </a:t>
            </a:r>
          </a:p>
          <a:p>
            <a:r>
              <a:rPr lang="en-US" dirty="0"/>
              <a:t>State of Colorado Revised Statutes </a:t>
            </a:r>
          </a:p>
        </p:txBody>
      </p:sp>
    </p:spTree>
    <p:extLst>
      <p:ext uri="{BB962C8B-B14F-4D97-AF65-F5344CB8AC3E}">
        <p14:creationId xmlns:p14="http://schemas.microsoft.com/office/powerpoint/2010/main" val="22399449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C2428-7EC3-7DD5-D051-75021455E6B7}"/>
              </a:ext>
            </a:extLst>
          </p:cNvPr>
          <p:cNvSpPr>
            <a:spLocks noGrp="1"/>
          </p:cNvSpPr>
          <p:nvPr>
            <p:ph type="title"/>
          </p:nvPr>
        </p:nvSpPr>
        <p:spPr/>
        <p:txBody>
          <a:bodyPr/>
          <a:lstStyle/>
          <a:p>
            <a:r>
              <a:rPr lang="en-US" dirty="0"/>
              <a:t>Research Topic 1: Comparing our Contract to Other Districts</a:t>
            </a:r>
          </a:p>
        </p:txBody>
      </p:sp>
      <p:sp>
        <p:nvSpPr>
          <p:cNvPr id="3" name="Content Placeholder 2">
            <a:extLst>
              <a:ext uri="{FF2B5EF4-FFF2-40B4-BE49-F238E27FC236}">
                <a16:creationId xmlns:a16="http://schemas.microsoft.com/office/drawing/2014/main" id="{D9EA6947-585F-F73D-D852-AA4CC90607CA}"/>
              </a:ext>
            </a:extLst>
          </p:cNvPr>
          <p:cNvSpPr>
            <a:spLocks noGrp="1"/>
          </p:cNvSpPr>
          <p:nvPr>
            <p:ph sz="quarter" idx="13"/>
          </p:nvPr>
        </p:nvSpPr>
        <p:spPr/>
        <p:txBody>
          <a:bodyPr/>
          <a:lstStyle/>
          <a:p>
            <a:r>
              <a:rPr lang="en-US" dirty="0"/>
              <a:t>One objective was to review the Master Meter contracts of other districts in the service area and determine if there were any meaningful differences between their MM contracts and ours so we could push for any advantages that other districts have which we do not.</a:t>
            </a:r>
          </a:p>
          <a:p>
            <a:r>
              <a:rPr lang="en-US" dirty="0"/>
              <a:t>We gathered the relevant documents from districts in the area by contacting their District Managers and making a CORA request with Denver Water.</a:t>
            </a:r>
          </a:p>
          <a:p>
            <a:r>
              <a:rPr lang="en-US" dirty="0"/>
              <a:t>During this process, several DMs told us that Denver Water standardized the MM contracts in the 90s.</a:t>
            </a:r>
          </a:p>
          <a:p>
            <a:r>
              <a:rPr lang="en-US" dirty="0"/>
              <a:t>In the MM contract for Ken Caryl Ranch, we found specific language which seems to confirm that this standardization took place.</a:t>
            </a:r>
          </a:p>
          <a:p>
            <a:r>
              <a:rPr lang="en-US" dirty="0"/>
              <a:t>In other words, we do not appear to be getting a worse deal than other MM districts.</a:t>
            </a:r>
          </a:p>
        </p:txBody>
      </p:sp>
    </p:spTree>
    <p:extLst>
      <p:ext uri="{BB962C8B-B14F-4D97-AF65-F5344CB8AC3E}">
        <p14:creationId xmlns:p14="http://schemas.microsoft.com/office/powerpoint/2010/main" val="3789745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D8634-3AAD-B926-3552-6E1D03EB06AA}"/>
              </a:ext>
            </a:extLst>
          </p:cNvPr>
          <p:cNvSpPr>
            <a:spLocks noGrp="1"/>
          </p:cNvSpPr>
          <p:nvPr>
            <p:ph type="title"/>
          </p:nvPr>
        </p:nvSpPr>
        <p:spPr/>
        <p:txBody>
          <a:bodyPr/>
          <a:lstStyle/>
          <a:p>
            <a:r>
              <a:rPr lang="en-US" dirty="0"/>
              <a:t>Standardization Language in Ken Caryl Ranch’s 1993 Master Meter Contract</a:t>
            </a:r>
          </a:p>
        </p:txBody>
      </p:sp>
      <p:pic>
        <p:nvPicPr>
          <p:cNvPr id="5" name="Picture 4">
            <a:extLst>
              <a:ext uri="{FF2B5EF4-FFF2-40B4-BE49-F238E27FC236}">
                <a16:creationId xmlns:a16="http://schemas.microsoft.com/office/drawing/2014/main" id="{C3E69BA4-0AE4-0D36-F08B-EA223A61B195}"/>
              </a:ext>
            </a:extLst>
          </p:cNvPr>
          <p:cNvPicPr>
            <a:picLocks noChangeAspect="1"/>
          </p:cNvPicPr>
          <p:nvPr/>
        </p:nvPicPr>
        <p:blipFill>
          <a:blip r:embed="rId2"/>
          <a:stretch>
            <a:fillRect/>
          </a:stretch>
        </p:blipFill>
        <p:spPr>
          <a:xfrm>
            <a:off x="677334" y="2569125"/>
            <a:ext cx="10351079" cy="2600034"/>
          </a:xfrm>
          <a:prstGeom prst="rect">
            <a:avLst/>
          </a:prstGeom>
        </p:spPr>
      </p:pic>
    </p:spTree>
    <p:extLst>
      <p:ext uri="{BB962C8B-B14F-4D97-AF65-F5344CB8AC3E}">
        <p14:creationId xmlns:p14="http://schemas.microsoft.com/office/powerpoint/2010/main" val="3584938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644B5-A757-2F14-A6AA-351AB8142D89}"/>
              </a:ext>
            </a:extLst>
          </p:cNvPr>
          <p:cNvSpPr>
            <a:spLocks noGrp="1"/>
          </p:cNvSpPr>
          <p:nvPr>
            <p:ph type="title"/>
          </p:nvPr>
        </p:nvSpPr>
        <p:spPr/>
        <p:txBody>
          <a:bodyPr>
            <a:normAutofit/>
          </a:bodyPr>
          <a:lstStyle/>
          <a:p>
            <a:r>
              <a:rPr lang="en-US" dirty="0"/>
              <a:t>Research Topic 2: Can Denver Cut Off Our Water in the Future?</a:t>
            </a:r>
          </a:p>
        </p:txBody>
      </p:sp>
      <p:sp>
        <p:nvSpPr>
          <p:cNvPr id="3" name="Content Placeholder 2">
            <a:extLst>
              <a:ext uri="{FF2B5EF4-FFF2-40B4-BE49-F238E27FC236}">
                <a16:creationId xmlns:a16="http://schemas.microsoft.com/office/drawing/2014/main" id="{F78DDC4C-0B08-75F2-FBF0-5C578F0E7527}"/>
              </a:ext>
            </a:extLst>
          </p:cNvPr>
          <p:cNvSpPr>
            <a:spLocks noGrp="1"/>
          </p:cNvSpPr>
          <p:nvPr>
            <p:ph sz="quarter" idx="13"/>
          </p:nvPr>
        </p:nvSpPr>
        <p:spPr/>
        <p:txBody>
          <a:bodyPr/>
          <a:lstStyle/>
          <a:p>
            <a:r>
              <a:rPr lang="en-US" dirty="0"/>
              <a:t>There are several places in the 1995 Master Meter contract, 1974 Denver Water Agreement, and Denver Water Operating Rules which indicate that there is a vaguely defined limit to how much water Denver is able to provide to districts outside of Denver.</a:t>
            </a:r>
          </a:p>
          <a:p>
            <a:r>
              <a:rPr lang="en-US" dirty="0"/>
              <a:t>This has been frustrating for GMWSD because those documents also say that Denver believes there will be enough water for “full development” within its service area based on engineering projections which the document does not elaborate upon.</a:t>
            </a:r>
          </a:p>
          <a:p>
            <a:r>
              <a:rPr lang="en-US" dirty="0"/>
              <a:t>Our committee’s objective here was to get a more specific understanding of the circumstances under which Denver could cut off or limit our water in the future so the Board can operate with that information in mind.</a:t>
            </a:r>
          </a:p>
        </p:txBody>
      </p:sp>
    </p:spTree>
    <p:extLst>
      <p:ext uri="{BB962C8B-B14F-4D97-AF65-F5344CB8AC3E}">
        <p14:creationId xmlns:p14="http://schemas.microsoft.com/office/powerpoint/2010/main" val="3695539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2F8DF-B94B-4DCC-481C-945B16DE5B16}"/>
              </a:ext>
            </a:extLst>
          </p:cNvPr>
          <p:cNvSpPr>
            <a:spLocks noGrp="1"/>
          </p:cNvSpPr>
          <p:nvPr>
            <p:ph type="title"/>
          </p:nvPr>
        </p:nvSpPr>
        <p:spPr>
          <a:xfrm>
            <a:off x="717993" y="406730"/>
            <a:ext cx="8596668" cy="1320800"/>
          </a:xfrm>
        </p:spPr>
        <p:txBody>
          <a:bodyPr/>
          <a:lstStyle/>
          <a:p>
            <a:r>
              <a:rPr lang="en-US" dirty="0"/>
              <a:t>“Adequate Water”</a:t>
            </a:r>
          </a:p>
        </p:txBody>
      </p:sp>
      <p:pic>
        <p:nvPicPr>
          <p:cNvPr id="5" name="Picture 4">
            <a:extLst>
              <a:ext uri="{FF2B5EF4-FFF2-40B4-BE49-F238E27FC236}">
                <a16:creationId xmlns:a16="http://schemas.microsoft.com/office/drawing/2014/main" id="{A185164D-C8C6-82EE-0377-BEDD7D1217C8}"/>
              </a:ext>
            </a:extLst>
          </p:cNvPr>
          <p:cNvPicPr>
            <a:picLocks noChangeAspect="1"/>
          </p:cNvPicPr>
          <p:nvPr/>
        </p:nvPicPr>
        <p:blipFill>
          <a:blip r:embed="rId2"/>
          <a:stretch>
            <a:fillRect/>
          </a:stretch>
        </p:blipFill>
        <p:spPr>
          <a:xfrm>
            <a:off x="717993" y="1518982"/>
            <a:ext cx="4257675" cy="1285875"/>
          </a:xfrm>
          <a:prstGeom prst="rect">
            <a:avLst/>
          </a:prstGeom>
        </p:spPr>
      </p:pic>
      <p:pic>
        <p:nvPicPr>
          <p:cNvPr id="7" name="Picture 6">
            <a:extLst>
              <a:ext uri="{FF2B5EF4-FFF2-40B4-BE49-F238E27FC236}">
                <a16:creationId xmlns:a16="http://schemas.microsoft.com/office/drawing/2014/main" id="{5C128368-5B83-B689-6495-6FF1B490F910}"/>
              </a:ext>
            </a:extLst>
          </p:cNvPr>
          <p:cNvPicPr>
            <a:picLocks noChangeAspect="1"/>
          </p:cNvPicPr>
          <p:nvPr/>
        </p:nvPicPr>
        <p:blipFill>
          <a:blip r:embed="rId3"/>
          <a:stretch>
            <a:fillRect/>
          </a:stretch>
        </p:blipFill>
        <p:spPr>
          <a:xfrm>
            <a:off x="677334" y="2942014"/>
            <a:ext cx="4532229" cy="1743165"/>
          </a:xfrm>
          <a:prstGeom prst="rect">
            <a:avLst/>
          </a:prstGeom>
        </p:spPr>
      </p:pic>
      <p:cxnSp>
        <p:nvCxnSpPr>
          <p:cNvPr id="11" name="Straight Connector 10">
            <a:extLst>
              <a:ext uri="{FF2B5EF4-FFF2-40B4-BE49-F238E27FC236}">
                <a16:creationId xmlns:a16="http://schemas.microsoft.com/office/drawing/2014/main" id="{41B533EC-19B9-DA54-6B3E-B139A3FA7243}"/>
              </a:ext>
            </a:extLst>
          </p:cNvPr>
          <p:cNvCxnSpPr/>
          <p:nvPr/>
        </p:nvCxnSpPr>
        <p:spPr>
          <a:xfrm>
            <a:off x="3078760" y="2667699"/>
            <a:ext cx="177007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800E81D7-24F7-BA2A-E421-125699AEBC3D}"/>
              </a:ext>
            </a:extLst>
          </p:cNvPr>
          <p:cNvCxnSpPr>
            <a:cxnSpLocks/>
          </p:cNvCxnSpPr>
          <p:nvPr/>
        </p:nvCxnSpPr>
        <p:spPr>
          <a:xfrm>
            <a:off x="717993" y="2804857"/>
            <a:ext cx="285571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D049E4F8-B32D-BF62-6700-0AC6DAB50D84}"/>
              </a:ext>
            </a:extLst>
          </p:cNvPr>
          <p:cNvCxnSpPr/>
          <p:nvPr/>
        </p:nvCxnSpPr>
        <p:spPr>
          <a:xfrm>
            <a:off x="677333" y="4073794"/>
            <a:ext cx="4532229" cy="58723"/>
          </a:xfrm>
          <a:prstGeom prst="line">
            <a:avLst/>
          </a:prstGeom>
        </p:spPr>
        <p:style>
          <a:lnRef idx="1">
            <a:schemeClr val="accent1"/>
          </a:lnRef>
          <a:fillRef idx="0">
            <a:schemeClr val="accent1"/>
          </a:fillRef>
          <a:effectRef idx="0">
            <a:schemeClr val="accent1"/>
          </a:effectRef>
          <a:fontRef idx="minor">
            <a:schemeClr val="tx1"/>
          </a:fontRef>
        </p:style>
      </p:cxnSp>
      <p:pic>
        <p:nvPicPr>
          <p:cNvPr id="19" name="Picture 18">
            <a:extLst>
              <a:ext uri="{FF2B5EF4-FFF2-40B4-BE49-F238E27FC236}">
                <a16:creationId xmlns:a16="http://schemas.microsoft.com/office/drawing/2014/main" id="{F22D2C0D-CEED-DC7A-97F6-A187FB60F0FF}"/>
              </a:ext>
            </a:extLst>
          </p:cNvPr>
          <p:cNvPicPr>
            <a:picLocks noChangeAspect="1"/>
          </p:cNvPicPr>
          <p:nvPr/>
        </p:nvPicPr>
        <p:blipFill>
          <a:blip r:embed="rId4"/>
          <a:stretch>
            <a:fillRect/>
          </a:stretch>
        </p:blipFill>
        <p:spPr>
          <a:xfrm>
            <a:off x="674689" y="5354996"/>
            <a:ext cx="7572375" cy="923925"/>
          </a:xfrm>
          <a:prstGeom prst="rect">
            <a:avLst/>
          </a:prstGeom>
        </p:spPr>
      </p:pic>
      <p:sp>
        <p:nvSpPr>
          <p:cNvPr id="20" name="TextBox 19">
            <a:extLst>
              <a:ext uri="{FF2B5EF4-FFF2-40B4-BE49-F238E27FC236}">
                <a16:creationId xmlns:a16="http://schemas.microsoft.com/office/drawing/2014/main" id="{49DE054F-D944-6A37-3634-955A2146C70B}"/>
              </a:ext>
            </a:extLst>
          </p:cNvPr>
          <p:cNvSpPr txBox="1"/>
          <p:nvPr/>
        </p:nvSpPr>
        <p:spPr>
          <a:xfrm>
            <a:off x="677333" y="1118871"/>
            <a:ext cx="3371436" cy="400110"/>
          </a:xfrm>
          <a:prstGeom prst="rect">
            <a:avLst/>
          </a:prstGeom>
          <a:noFill/>
        </p:spPr>
        <p:txBody>
          <a:bodyPr wrap="none" rtlCol="0">
            <a:spAutoFit/>
          </a:bodyPr>
          <a:lstStyle/>
          <a:p>
            <a:r>
              <a:rPr lang="en-US" sz="2000" u="sng" dirty="0">
                <a:solidFill>
                  <a:schemeClr val="accent1"/>
                </a:solidFill>
                <a:latin typeface="+mj-lt"/>
                <a:ea typeface="+mj-ea"/>
                <a:cs typeface="+mj-cs"/>
              </a:rPr>
              <a:t>1995 Master Meter Contract</a:t>
            </a:r>
          </a:p>
        </p:txBody>
      </p:sp>
      <p:sp>
        <p:nvSpPr>
          <p:cNvPr id="21" name="TextBox 20">
            <a:extLst>
              <a:ext uri="{FF2B5EF4-FFF2-40B4-BE49-F238E27FC236}">
                <a16:creationId xmlns:a16="http://schemas.microsoft.com/office/drawing/2014/main" id="{704EDC97-EE9A-60ED-FF38-3A08AEF443C3}"/>
              </a:ext>
            </a:extLst>
          </p:cNvPr>
          <p:cNvSpPr txBox="1"/>
          <p:nvPr/>
        </p:nvSpPr>
        <p:spPr>
          <a:xfrm>
            <a:off x="719278" y="4954677"/>
            <a:ext cx="3625480" cy="400110"/>
          </a:xfrm>
          <a:prstGeom prst="rect">
            <a:avLst/>
          </a:prstGeom>
          <a:noFill/>
        </p:spPr>
        <p:txBody>
          <a:bodyPr wrap="none" rtlCol="0">
            <a:spAutoFit/>
          </a:bodyPr>
          <a:lstStyle/>
          <a:p>
            <a:r>
              <a:rPr lang="en-US" sz="2000" u="sng" dirty="0">
                <a:solidFill>
                  <a:schemeClr val="accent1"/>
                </a:solidFill>
                <a:latin typeface="+mj-lt"/>
                <a:ea typeface="+mj-ea"/>
                <a:cs typeface="+mj-cs"/>
              </a:rPr>
              <a:t>Denver Water Operating Rules</a:t>
            </a:r>
          </a:p>
        </p:txBody>
      </p:sp>
    </p:spTree>
    <p:extLst>
      <p:ext uri="{BB962C8B-B14F-4D97-AF65-F5344CB8AC3E}">
        <p14:creationId xmlns:p14="http://schemas.microsoft.com/office/powerpoint/2010/main" val="1080991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2BB17-0E83-D80A-C445-36C1C55D4D59}"/>
              </a:ext>
            </a:extLst>
          </p:cNvPr>
          <p:cNvSpPr>
            <a:spLocks noGrp="1"/>
          </p:cNvSpPr>
          <p:nvPr>
            <p:ph type="title"/>
          </p:nvPr>
        </p:nvSpPr>
        <p:spPr/>
        <p:txBody>
          <a:bodyPr/>
          <a:lstStyle/>
          <a:p>
            <a:r>
              <a:rPr lang="en-US" dirty="0"/>
              <a:t>“Adequate Water” cont.</a:t>
            </a:r>
          </a:p>
        </p:txBody>
      </p:sp>
      <p:sp>
        <p:nvSpPr>
          <p:cNvPr id="5" name="TextBox 4">
            <a:extLst>
              <a:ext uri="{FF2B5EF4-FFF2-40B4-BE49-F238E27FC236}">
                <a16:creationId xmlns:a16="http://schemas.microsoft.com/office/drawing/2014/main" id="{30857BD8-A68E-B8CB-A332-A0B6861FA022}"/>
              </a:ext>
            </a:extLst>
          </p:cNvPr>
          <p:cNvSpPr txBox="1"/>
          <p:nvPr/>
        </p:nvSpPr>
        <p:spPr>
          <a:xfrm>
            <a:off x="677334" y="1635088"/>
            <a:ext cx="6098796" cy="2031325"/>
          </a:xfrm>
          <a:prstGeom prst="rect">
            <a:avLst/>
          </a:prstGeom>
          <a:noFill/>
        </p:spPr>
        <p:txBody>
          <a:bodyPr wrap="square">
            <a:spAutoFit/>
          </a:bodyPr>
          <a:lstStyle/>
          <a:p>
            <a:r>
              <a:rPr lang="en-US" dirty="0"/>
              <a:t>§ 10.1.13 - Water leases.</a:t>
            </a:r>
          </a:p>
          <a:p>
            <a:r>
              <a:rPr lang="en-US" dirty="0"/>
              <a:t>The Board shall have power to lease water and water rights for use outside the territorial limits of the City and County of Denver, but such leases shall provide for limitations of delivery of water to whatever extent may be necessary to enable the Board to provide an adequate supply of water to the people of Denver.</a:t>
            </a:r>
          </a:p>
        </p:txBody>
      </p:sp>
      <p:pic>
        <p:nvPicPr>
          <p:cNvPr id="7" name="Picture 6">
            <a:extLst>
              <a:ext uri="{FF2B5EF4-FFF2-40B4-BE49-F238E27FC236}">
                <a16:creationId xmlns:a16="http://schemas.microsoft.com/office/drawing/2014/main" id="{9BA08EBB-95D0-9812-CEBF-1F68AD73C340}"/>
              </a:ext>
            </a:extLst>
          </p:cNvPr>
          <p:cNvPicPr>
            <a:picLocks noChangeAspect="1"/>
          </p:cNvPicPr>
          <p:nvPr/>
        </p:nvPicPr>
        <p:blipFill>
          <a:blip r:embed="rId2"/>
          <a:stretch>
            <a:fillRect/>
          </a:stretch>
        </p:blipFill>
        <p:spPr>
          <a:xfrm>
            <a:off x="677334" y="4124131"/>
            <a:ext cx="3497781" cy="2540841"/>
          </a:xfrm>
          <a:prstGeom prst="rect">
            <a:avLst/>
          </a:prstGeom>
        </p:spPr>
      </p:pic>
      <p:sp>
        <p:nvSpPr>
          <p:cNvPr id="8" name="TextBox 7">
            <a:extLst>
              <a:ext uri="{FF2B5EF4-FFF2-40B4-BE49-F238E27FC236}">
                <a16:creationId xmlns:a16="http://schemas.microsoft.com/office/drawing/2014/main" id="{8133156F-64A0-50BB-3972-B3456EABFC6A}"/>
              </a:ext>
            </a:extLst>
          </p:cNvPr>
          <p:cNvSpPr txBox="1"/>
          <p:nvPr/>
        </p:nvSpPr>
        <p:spPr>
          <a:xfrm>
            <a:off x="677334" y="1270000"/>
            <a:ext cx="2460930" cy="400110"/>
          </a:xfrm>
          <a:prstGeom prst="rect">
            <a:avLst/>
          </a:prstGeom>
          <a:noFill/>
        </p:spPr>
        <p:txBody>
          <a:bodyPr wrap="none" rtlCol="0">
            <a:spAutoFit/>
          </a:bodyPr>
          <a:lstStyle/>
          <a:p>
            <a:r>
              <a:rPr lang="en-US" sz="2000" u="sng" dirty="0">
                <a:solidFill>
                  <a:schemeClr val="accent1"/>
                </a:solidFill>
                <a:latin typeface="+mj-lt"/>
                <a:ea typeface="+mj-ea"/>
                <a:cs typeface="+mj-cs"/>
              </a:rPr>
              <a:t>Denver City Charter</a:t>
            </a:r>
          </a:p>
        </p:txBody>
      </p:sp>
      <p:sp>
        <p:nvSpPr>
          <p:cNvPr id="9" name="TextBox 8">
            <a:extLst>
              <a:ext uri="{FF2B5EF4-FFF2-40B4-BE49-F238E27FC236}">
                <a16:creationId xmlns:a16="http://schemas.microsoft.com/office/drawing/2014/main" id="{3EF88511-E676-F7B8-7334-D1896B7BDC67}"/>
              </a:ext>
            </a:extLst>
          </p:cNvPr>
          <p:cNvSpPr txBox="1"/>
          <p:nvPr/>
        </p:nvSpPr>
        <p:spPr>
          <a:xfrm>
            <a:off x="677334" y="3695217"/>
            <a:ext cx="3165482" cy="400110"/>
          </a:xfrm>
          <a:prstGeom prst="rect">
            <a:avLst/>
          </a:prstGeom>
          <a:noFill/>
        </p:spPr>
        <p:txBody>
          <a:bodyPr wrap="none" rtlCol="0">
            <a:spAutoFit/>
          </a:bodyPr>
          <a:lstStyle/>
          <a:p>
            <a:r>
              <a:rPr lang="en-US" sz="2000" u="sng" dirty="0">
                <a:solidFill>
                  <a:schemeClr val="accent1"/>
                </a:solidFill>
                <a:latin typeface="+mj-lt"/>
                <a:ea typeface="+mj-ea"/>
                <a:cs typeface="+mj-cs"/>
              </a:rPr>
              <a:t>Colorado Revised Statutes</a:t>
            </a:r>
          </a:p>
        </p:txBody>
      </p:sp>
    </p:spTree>
    <p:extLst>
      <p:ext uri="{BB962C8B-B14F-4D97-AF65-F5344CB8AC3E}">
        <p14:creationId xmlns:p14="http://schemas.microsoft.com/office/powerpoint/2010/main" val="19172038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31922-7030-078C-97C8-112780A3DA69}"/>
              </a:ext>
            </a:extLst>
          </p:cNvPr>
          <p:cNvSpPr>
            <a:spLocks noGrp="1"/>
          </p:cNvSpPr>
          <p:nvPr>
            <p:ph type="title"/>
          </p:nvPr>
        </p:nvSpPr>
        <p:spPr/>
        <p:txBody>
          <a:bodyPr/>
          <a:lstStyle/>
          <a:p>
            <a:r>
              <a:rPr lang="en-US" dirty="0"/>
              <a:t>“Adequate Water” Conclusions</a:t>
            </a:r>
          </a:p>
        </p:txBody>
      </p:sp>
      <p:sp>
        <p:nvSpPr>
          <p:cNvPr id="3" name="Content Placeholder 2">
            <a:extLst>
              <a:ext uri="{FF2B5EF4-FFF2-40B4-BE49-F238E27FC236}">
                <a16:creationId xmlns:a16="http://schemas.microsoft.com/office/drawing/2014/main" id="{23891869-6DA7-1CF2-AF5F-D083A5454006}"/>
              </a:ext>
            </a:extLst>
          </p:cNvPr>
          <p:cNvSpPr>
            <a:spLocks noGrp="1"/>
          </p:cNvSpPr>
          <p:nvPr>
            <p:ph sz="quarter" idx="13"/>
          </p:nvPr>
        </p:nvSpPr>
        <p:spPr/>
        <p:txBody>
          <a:bodyPr/>
          <a:lstStyle/>
          <a:p>
            <a:r>
              <a:rPr lang="en-US" dirty="0"/>
              <a:t>The references to “adequate water for Denver” in our documents are included because Denver Water has a legal requirement to include them.</a:t>
            </a:r>
          </a:p>
          <a:p>
            <a:r>
              <a:rPr lang="en-US" dirty="0"/>
              <a:t>Based on the Colorado Revised Statutes, “adequate” specifically means that a development has enough water to meet the estimated water needs that were submitted and approved when the development applied for its permit.</a:t>
            </a:r>
          </a:p>
          <a:p>
            <a:r>
              <a:rPr lang="en-US" dirty="0"/>
              <a:t>Therefore, the practical definition of “adequate water for Denver” appears to be the sum of the estimated water needs as documented in the water estimate submissions from all the developments that are supplied water within the City of Denver.</a:t>
            </a:r>
          </a:p>
          <a:p>
            <a:r>
              <a:rPr lang="en-US" dirty="0"/>
              <a:t>It seems likely that Denver Water wouldn’t invest the resources to keep track of this legal definition of adequate if their engineering projections indicated there wasn’t a water crisis.</a:t>
            </a:r>
          </a:p>
        </p:txBody>
      </p:sp>
    </p:spTree>
    <p:extLst>
      <p:ext uri="{BB962C8B-B14F-4D97-AF65-F5344CB8AC3E}">
        <p14:creationId xmlns:p14="http://schemas.microsoft.com/office/powerpoint/2010/main" val="47029779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2366</TotalTime>
  <Words>1179</Words>
  <Application>Microsoft Office PowerPoint</Application>
  <PresentationFormat>Widescreen</PresentationFormat>
  <Paragraphs>56</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Trebuchet MS</vt:lpstr>
      <vt:lpstr>Wingdings 3</vt:lpstr>
      <vt:lpstr>Facet</vt:lpstr>
      <vt:lpstr>Water Contract Research Committee Results</vt:lpstr>
      <vt:lpstr>Why This Committee Was Formed</vt:lpstr>
      <vt:lpstr>Relevant Documents</vt:lpstr>
      <vt:lpstr>Research Topic 1: Comparing our Contract to Other Districts</vt:lpstr>
      <vt:lpstr>Standardization Language in Ken Caryl Ranch’s 1993 Master Meter Contract</vt:lpstr>
      <vt:lpstr>Research Topic 2: Can Denver Cut Off Our Water in the Future?</vt:lpstr>
      <vt:lpstr>“Adequate Water”</vt:lpstr>
      <vt:lpstr>“Adequate Water” cont.</vt:lpstr>
      <vt:lpstr>“Adequate Water” Conclusions</vt:lpstr>
      <vt:lpstr>1974 Agreement’s “Tap Limit”</vt:lpstr>
      <vt:lpstr>Drought Rules</vt:lpstr>
      <vt:lpstr>What About Denver’s Projections of “Full Development”?</vt:lpstr>
      <vt:lpstr>Conclusions</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Contract Research Committee Results</dc:title>
  <dc:creator>Nathan Davis</dc:creator>
  <cp:lastModifiedBy>Karen</cp:lastModifiedBy>
  <cp:revision>6</cp:revision>
  <dcterms:created xsi:type="dcterms:W3CDTF">2022-09-20T06:59:49Z</dcterms:created>
  <dcterms:modified xsi:type="dcterms:W3CDTF">2022-11-29T02:27:42Z</dcterms:modified>
</cp:coreProperties>
</file>